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3" r:id="rId6"/>
    <p:sldId id="262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02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8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54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94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96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6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94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18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34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32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396D1-C22A-4A74-87C3-734AAC70F137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0D9F-8192-489B-A278-86A90846D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99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Statua_della_Libert%C3%A0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latin typeface="Bauhaus 93" panose="04030905020B02020C02" pitchFamily="82" charset="0"/>
              </a:rPr>
              <a:t>Ciao ragazzi</a:t>
            </a:r>
            <a:endParaRPr lang="it-IT" dirty="0">
              <a:latin typeface="Bauhaus 93" panose="04030905020B02020C02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481379"/>
            <a:ext cx="53285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Berlin Sans FB Demi" panose="020E0802020502020306" pitchFamily="34" charset="0"/>
            </a:endParaRPr>
          </a:p>
          <a:p>
            <a:r>
              <a:rPr lang="it-IT" sz="4000" dirty="0" smtClean="0">
                <a:latin typeface="Berlin Sans FB Demi" panose="020E0802020502020306" pitchFamily="34" charset="0"/>
              </a:rPr>
              <a:t>Oggi </a:t>
            </a:r>
            <a:r>
              <a:rPr lang="it-IT" sz="4000" dirty="0" smtClean="0">
                <a:latin typeface="Berlin Sans FB Demi" panose="020E0802020502020306" pitchFamily="34" charset="0"/>
              </a:rPr>
              <a:t>parleremo del testo argomentativo.</a:t>
            </a:r>
          </a:p>
          <a:p>
            <a:endParaRPr lang="it-IT" sz="5400" dirty="0">
              <a:latin typeface="Bauhaus 93" panose="04030905020B02020C02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3844410"/>
            <a:ext cx="4602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erlin Sans FB Demi" panose="020E0802020502020306" pitchFamily="34" charset="0"/>
              </a:rPr>
              <a:t>Sfogli</a:t>
            </a:r>
            <a:r>
              <a:rPr lang="it-IT" sz="2400" dirty="0" smtClean="0">
                <a:latin typeface="Berlin Sans FB Demi" panose="020E0802020502020306" pitchFamily="34" charset="0"/>
              </a:rPr>
              <a:t>ate </a:t>
            </a:r>
            <a:r>
              <a:rPr lang="it-IT" sz="2400" dirty="0" smtClean="0">
                <a:latin typeface="Berlin Sans FB Demi" panose="020E0802020502020306" pitchFamily="34" charset="0"/>
              </a:rPr>
              <a:t>le slide, ascoltate </a:t>
            </a:r>
          </a:p>
          <a:p>
            <a:r>
              <a:rPr lang="it-IT" sz="2400" dirty="0" smtClean="0">
                <a:latin typeface="Berlin Sans FB Demi" panose="020E0802020502020306" pitchFamily="34" charset="0"/>
              </a:rPr>
              <a:t>l’audio-spiegazione e guardate lo spezzone del film.</a:t>
            </a:r>
            <a:endParaRPr lang="it-IT" sz="2400" dirty="0"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G:\20190809_10483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76" y="0"/>
            <a:ext cx="2647724" cy="687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Berlin Sans FB Demi" panose="020E0802020502020306" pitchFamily="34" charset="0"/>
              </a:rPr>
              <a:t>Il testo argomentativo</a:t>
            </a:r>
            <a:endParaRPr lang="it-IT" sz="3200" dirty="0">
              <a:latin typeface="Berlin Sans FB Demi" panose="020E0802020502020306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>
                <a:latin typeface="Broadway" panose="04040905080B02020502" pitchFamily="82" charset="0"/>
              </a:rPr>
              <a:t>Il testo argomentativo ha lo scopo di esporre l’opinione dell’autore su un certo argomento, di interesse collettivo.</a:t>
            </a:r>
          </a:p>
          <a:p>
            <a:pPr marL="0" indent="0">
              <a:buNone/>
            </a:pPr>
            <a:endParaRPr lang="it-IT" dirty="0" smtClean="0">
              <a:latin typeface="Broadway" panose="04040905080B02020502" pitchFamily="82" charset="0"/>
            </a:endParaRPr>
          </a:p>
          <a:p>
            <a:r>
              <a:rPr lang="it-IT" dirty="0" smtClean="0">
                <a:latin typeface="Broadway" panose="04040905080B02020502" pitchFamily="82" charset="0"/>
              </a:rPr>
              <a:t>Il testo argomentativo consta di: </a:t>
            </a:r>
          </a:p>
          <a:p>
            <a:pPr marL="0" indent="0">
              <a:buNone/>
            </a:pPr>
            <a:endParaRPr lang="it-IT" dirty="0">
              <a:latin typeface="Broadway" panose="04040905080B02020502" pitchFamily="82" charset="0"/>
            </a:endParaRPr>
          </a:p>
          <a:p>
            <a:r>
              <a:rPr lang="it-IT" dirty="0" smtClean="0">
                <a:latin typeface="Broadway" panose="04040905080B02020502" pitchFamily="82" charset="0"/>
              </a:rPr>
              <a:t>una </a:t>
            </a:r>
            <a:r>
              <a:rPr lang="it-IT" b="1" i="1" u="sng" dirty="0" smtClean="0">
                <a:solidFill>
                  <a:schemeClr val="tx2"/>
                </a:solidFill>
                <a:latin typeface="Broadway" panose="04040905080B02020502" pitchFamily="82" charset="0"/>
              </a:rPr>
              <a:t>presentazione</a:t>
            </a:r>
            <a:r>
              <a:rPr lang="it-IT" dirty="0" smtClean="0">
                <a:latin typeface="Broadway" panose="04040905080B02020502" pitchFamily="82" charset="0"/>
              </a:rPr>
              <a:t>  generale del tema di cui si parla;</a:t>
            </a:r>
          </a:p>
          <a:p>
            <a:endParaRPr lang="it-IT" dirty="0" smtClean="0">
              <a:latin typeface="Broadway" panose="04040905080B02020502" pitchFamily="82" charset="0"/>
            </a:endParaRPr>
          </a:p>
          <a:p>
            <a:r>
              <a:rPr lang="it-IT" dirty="0">
                <a:latin typeface="Broadway" panose="04040905080B02020502" pitchFamily="82" charset="0"/>
              </a:rPr>
              <a:t>l</a:t>
            </a:r>
            <a:r>
              <a:rPr lang="it-IT" dirty="0" smtClean="0">
                <a:latin typeface="Broadway" panose="04040905080B02020502" pitchFamily="82" charset="0"/>
              </a:rPr>
              <a:t>’enunciazione della </a:t>
            </a:r>
            <a:r>
              <a:rPr lang="it-IT" i="1" u="sng" dirty="0" smtClean="0">
                <a:solidFill>
                  <a:schemeClr val="tx2"/>
                </a:solidFill>
                <a:latin typeface="Broadway" panose="04040905080B02020502" pitchFamily="82" charset="0"/>
              </a:rPr>
              <a:t>tesi</a:t>
            </a:r>
            <a:r>
              <a:rPr lang="it-IT" dirty="0" smtClean="0">
                <a:latin typeface="Broadway" panose="04040905080B02020502" pitchFamily="82" charset="0"/>
              </a:rPr>
              <a:t>, cioè dell’opinione sostenuta;</a:t>
            </a:r>
          </a:p>
          <a:p>
            <a:endParaRPr lang="it-IT" dirty="0" smtClean="0">
              <a:latin typeface="Broadway" panose="04040905080B02020502" pitchFamily="82" charset="0"/>
            </a:endParaRPr>
          </a:p>
          <a:p>
            <a:r>
              <a:rPr lang="it-IT" dirty="0">
                <a:latin typeface="Broadway" panose="04040905080B02020502" pitchFamily="82" charset="0"/>
              </a:rPr>
              <a:t>l</a:t>
            </a:r>
            <a:r>
              <a:rPr lang="it-IT" dirty="0" smtClean="0">
                <a:latin typeface="Broadway" panose="04040905080B02020502" pitchFamily="82" charset="0"/>
              </a:rPr>
              <a:t>’esposizione di uno o più </a:t>
            </a:r>
            <a:r>
              <a:rPr lang="it-IT" i="1" u="sng" dirty="0" smtClean="0">
                <a:solidFill>
                  <a:schemeClr val="tx2"/>
                </a:solidFill>
                <a:latin typeface="Broadway" panose="04040905080B02020502" pitchFamily="82" charset="0"/>
              </a:rPr>
              <a:t>argomenti </a:t>
            </a:r>
            <a:r>
              <a:rPr lang="it-IT" dirty="0" smtClean="0">
                <a:solidFill>
                  <a:schemeClr val="tx2"/>
                </a:solidFill>
                <a:latin typeface="Broadway" panose="04040905080B02020502" pitchFamily="82" charset="0"/>
              </a:rPr>
              <a:t> </a:t>
            </a:r>
            <a:r>
              <a:rPr lang="it-IT" dirty="0" smtClean="0">
                <a:latin typeface="Broadway" panose="04040905080B02020502" pitchFamily="82" charset="0"/>
              </a:rPr>
              <a:t>a sostegno della tesi;</a:t>
            </a:r>
          </a:p>
          <a:p>
            <a:endParaRPr lang="it-IT" dirty="0" smtClean="0">
              <a:latin typeface="Broadway" panose="04040905080B02020502" pitchFamily="82" charset="0"/>
            </a:endParaRPr>
          </a:p>
          <a:p>
            <a:r>
              <a:rPr lang="it-IT" dirty="0">
                <a:latin typeface="Broadway" panose="04040905080B02020502" pitchFamily="82" charset="0"/>
              </a:rPr>
              <a:t>l</a:t>
            </a:r>
            <a:r>
              <a:rPr lang="it-IT" dirty="0" smtClean="0">
                <a:latin typeface="Broadway" panose="04040905080B02020502" pitchFamily="82" charset="0"/>
              </a:rPr>
              <a:t>a spiegazione di una </a:t>
            </a:r>
            <a:r>
              <a:rPr lang="it-IT" i="1" u="sng" dirty="0" smtClean="0">
                <a:solidFill>
                  <a:schemeClr val="tx2"/>
                </a:solidFill>
                <a:latin typeface="Broadway" panose="04040905080B02020502" pitchFamily="82" charset="0"/>
              </a:rPr>
              <a:t>antitesi</a:t>
            </a:r>
            <a:r>
              <a:rPr lang="it-IT" dirty="0" smtClean="0">
                <a:latin typeface="Broadway" panose="04040905080B02020502" pitchFamily="82" charset="0"/>
              </a:rPr>
              <a:t>, ossia di opinioni o argomenti contrari alla tesi;</a:t>
            </a:r>
          </a:p>
          <a:p>
            <a:endParaRPr lang="it-IT" dirty="0" smtClean="0">
              <a:latin typeface="Broadway" panose="04040905080B02020502" pitchFamily="82" charset="0"/>
            </a:endParaRPr>
          </a:p>
          <a:p>
            <a:r>
              <a:rPr lang="it-IT" dirty="0">
                <a:latin typeface="Broadway" panose="04040905080B02020502" pitchFamily="82" charset="0"/>
              </a:rPr>
              <a:t>l</a:t>
            </a:r>
            <a:r>
              <a:rPr lang="it-IT" dirty="0" smtClean="0">
                <a:latin typeface="Broadway" panose="04040905080B02020502" pitchFamily="82" charset="0"/>
              </a:rPr>
              <a:t>a critica dell’antitesi e la </a:t>
            </a:r>
            <a:r>
              <a:rPr lang="it-IT" i="1" u="sng" dirty="0" smtClean="0">
                <a:solidFill>
                  <a:schemeClr val="tx2"/>
                </a:solidFill>
                <a:latin typeface="Broadway" panose="04040905080B02020502" pitchFamily="82" charset="0"/>
              </a:rPr>
              <a:t>conclusione</a:t>
            </a:r>
            <a:r>
              <a:rPr lang="it-IT" dirty="0" smtClean="0">
                <a:latin typeface="Broadway" panose="04040905080B02020502" pitchFamily="82" charset="0"/>
              </a:rPr>
              <a:t>, valutati pro e contro, a cui perviene l’autore.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4000" dirty="0" smtClean="0">
              <a:latin typeface="Berlin Sans FB Demi" panose="020E0802020502020306" pitchFamily="34" charset="0"/>
            </a:endParaRPr>
          </a:p>
          <a:p>
            <a:endParaRPr lang="it-IT" sz="1200" dirty="0">
              <a:latin typeface="Berlin Sans FB Demi" panose="020E0802020502020306" pitchFamily="34" charset="0"/>
            </a:endParaRPr>
          </a:p>
          <a:p>
            <a:endParaRPr lang="it-IT" sz="4000" dirty="0" smtClean="0">
              <a:latin typeface="Berlin Sans FB Demi" panose="020E0802020502020306" pitchFamily="34" charset="0"/>
            </a:endParaRPr>
          </a:p>
          <a:p>
            <a:r>
              <a:rPr lang="it-IT" sz="4000" dirty="0" smtClean="0">
                <a:latin typeface="Berlin Sans FB Demi" panose="020E0802020502020306" pitchFamily="34" charset="0"/>
              </a:rPr>
              <a:t>Che cos’è e com’è strutturato.</a:t>
            </a:r>
            <a:endParaRPr lang="it-IT" sz="4000" dirty="0">
              <a:latin typeface="Berlin Sans FB Demi" panose="020E0802020502020306" pitchFamily="34" charset="0"/>
            </a:endParaRPr>
          </a:p>
        </p:txBody>
      </p:sp>
      <p:pic>
        <p:nvPicPr>
          <p:cNvPr id="5" name="200413_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0414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Bauhaus 93" panose="04030905020B02020C02" pitchFamily="82" charset="0"/>
              </a:rPr>
              <a:t>Il testo argomentativo</a:t>
            </a:r>
            <a:endParaRPr lang="it-IT" sz="2800" dirty="0">
              <a:latin typeface="Bauhaus 93" panose="04030905020B02020C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>
                <a:latin typeface="Broadway" panose="04040905080B02020502" pitchFamily="82" charset="0"/>
              </a:rPr>
              <a:t>Il linguaggio adottato dagli autori di testi argomentativi può essere:</a:t>
            </a:r>
          </a:p>
          <a:p>
            <a:r>
              <a:rPr lang="it-IT" dirty="0" smtClean="0">
                <a:latin typeface="Broadway" panose="04040905080B02020502" pitchFamily="82" charset="0"/>
              </a:rPr>
              <a:t>Complesso</a:t>
            </a:r>
          </a:p>
          <a:p>
            <a:r>
              <a:rPr lang="it-IT" dirty="0" smtClean="0">
                <a:latin typeface="Broadway" panose="04040905080B02020502" pitchFamily="82" charset="0"/>
              </a:rPr>
              <a:t>Ricco di connettivi (cioè parole per indicare i rapporti di causa ed effetto, per collegare frasi). Ad esempio: ma, però, tuttavia, perciò, innanzitutto, prima, ora, quindi, mentre, poi, perché, infatti, dunque, in realtà…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4000" dirty="0" smtClean="0">
              <a:latin typeface="Bauhaus 93" panose="04030905020B02020C02" pitchFamily="82" charset="0"/>
            </a:endParaRPr>
          </a:p>
          <a:p>
            <a:endParaRPr lang="it-IT" sz="4000" dirty="0">
              <a:latin typeface="Bauhaus 93" panose="04030905020B02020C02" pitchFamily="82" charset="0"/>
            </a:endParaRPr>
          </a:p>
          <a:p>
            <a:r>
              <a:rPr lang="it-IT" sz="4000" dirty="0" smtClean="0">
                <a:latin typeface="Bauhaus 93" panose="04030905020B02020C02" pitchFamily="82" charset="0"/>
              </a:rPr>
              <a:t>Quale linguaggio adotta?</a:t>
            </a:r>
            <a:endParaRPr lang="it-IT" sz="4000" dirty="0">
              <a:latin typeface="Bauhaus 93" panose="04030905020B02020C02" pitchFamily="82" charset="0"/>
            </a:endParaRPr>
          </a:p>
          <a:p>
            <a:endParaRPr lang="it-IT" sz="4000" dirty="0">
              <a:latin typeface="Bauhaus 93" panose="04030905020B02020C02" pitchFamily="82" charset="0"/>
            </a:endParaRPr>
          </a:p>
        </p:txBody>
      </p:sp>
      <p:pic>
        <p:nvPicPr>
          <p:cNvPr id="5" name="200411_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 smtClean="0">
                <a:latin typeface="Bauhaus 93" panose="04030905020B02020C02" pitchFamily="82" charset="0"/>
              </a:rPr>
              <a:t>Il testo argomentativo al cinema</a:t>
            </a:r>
            <a:endParaRPr lang="it-IT" sz="3200" dirty="0">
              <a:latin typeface="Bauhaus 93" panose="04030905020B02020C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it-IT" dirty="0" smtClean="0"/>
              <a:t>Trama </a:t>
            </a:r>
          </a:p>
          <a:p>
            <a:r>
              <a:rPr lang="it-IT" dirty="0" smtClean="0"/>
              <a:t>Alex</a:t>
            </a:r>
            <a:r>
              <a:rPr lang="it-IT" dirty="0"/>
              <a:t>, </a:t>
            </a:r>
            <a:r>
              <a:rPr lang="it-IT" dirty="0" smtClean="0"/>
              <a:t>un leone, dopo </a:t>
            </a:r>
            <a:r>
              <a:rPr lang="it-IT" dirty="0"/>
              <a:t>aver saputo tramite re Julien e Maurice di essere in Madagascar in mezzo alla </a:t>
            </a:r>
            <a:r>
              <a:rPr lang="it-IT" b="1" dirty="0"/>
              <a:t>natura</a:t>
            </a:r>
            <a:r>
              <a:rPr lang="it-IT" dirty="0"/>
              <a:t>, a differenza di </a:t>
            </a:r>
            <a:r>
              <a:rPr lang="it-IT" dirty="0" smtClean="0"/>
              <a:t>Marty, una zebra, </a:t>
            </a:r>
            <a:r>
              <a:rPr lang="it-IT" dirty="0"/>
              <a:t>che ha finalmente realizzato il suo desiderio, è disperato e tenta di tornare a </a:t>
            </a:r>
            <a:r>
              <a:rPr lang="it-IT" b="1" dirty="0"/>
              <a:t>New York</a:t>
            </a:r>
            <a:r>
              <a:rPr lang="it-IT" dirty="0"/>
              <a:t>. Tra i due si scatena inevitabilmente un'accesa diatriba</a:t>
            </a:r>
            <a:r>
              <a:rPr lang="it-IT" dirty="0" smtClean="0"/>
              <a:t>. Città o natura selvaggia?</a:t>
            </a:r>
          </a:p>
          <a:p>
            <a:r>
              <a:rPr lang="it-IT" dirty="0" smtClean="0"/>
              <a:t>Il </a:t>
            </a:r>
            <a:r>
              <a:rPr lang="it-IT" dirty="0"/>
              <a:t>leone decide quindi di dividere la spiaggia in due parti: quella di Marty, chiamata "la parte selvaggia", e la sua, di Gloria e di </a:t>
            </a:r>
            <a:r>
              <a:rPr lang="it-IT" dirty="0" err="1"/>
              <a:t>Melman</a:t>
            </a:r>
            <a:r>
              <a:rPr lang="it-IT" dirty="0"/>
              <a:t> chiamata "la parte civilizzata". Mentre Marty si diverte e usa le sue abilità per costruire una capanna di foglie, Alex, Gloria e </a:t>
            </a:r>
            <a:r>
              <a:rPr lang="it-IT" dirty="0" err="1"/>
              <a:t>Melman</a:t>
            </a:r>
            <a:r>
              <a:rPr lang="it-IT" dirty="0"/>
              <a:t> lavorano ad un piano geniale del felino: dopo ore di lavoro, di notte, Alex crea una gigantesca </a:t>
            </a:r>
            <a:r>
              <a:rPr lang="it-IT" dirty="0">
                <a:hlinkClick r:id="rId2" tooltip="Statua della Libertà"/>
              </a:rPr>
              <a:t>Statua della Libertà</a:t>
            </a:r>
            <a:r>
              <a:rPr lang="it-IT" dirty="0"/>
              <a:t>, fatta con legno e paglia ed intende usarne la fiaccola come fuoco di segnalazione per attirare l'attenzione di qualche elicottero. 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it-IT" sz="3600" dirty="0" smtClean="0">
              <a:latin typeface="Bauhaus 93" panose="04030905020B02020C02" pitchFamily="82" charset="0"/>
            </a:endParaRPr>
          </a:p>
          <a:p>
            <a:r>
              <a:rPr lang="it-IT" sz="3600" dirty="0" smtClean="0">
                <a:latin typeface="Bauhaus 93" panose="04030905020B02020C02" pitchFamily="82" charset="0"/>
              </a:rPr>
              <a:t>Esercizio visivo.</a:t>
            </a:r>
            <a:endParaRPr lang="it-IT" sz="3600" dirty="0">
              <a:latin typeface="Bauhaus 93" panose="04030905020B02020C02" pitchFamily="82" charset="0"/>
            </a:endParaRPr>
          </a:p>
          <a:p>
            <a:r>
              <a:rPr lang="it-IT" sz="3600" dirty="0" smtClean="0">
                <a:latin typeface="Bauhaus 93" panose="04030905020B02020C02" pitchFamily="82" charset="0"/>
              </a:rPr>
              <a:t>Guardate lo spezzone del film Madagascar su </a:t>
            </a:r>
            <a:r>
              <a:rPr lang="it-IT" sz="3600" dirty="0" err="1" smtClean="0">
                <a:latin typeface="Bauhaus 93" panose="04030905020B02020C02" pitchFamily="82" charset="0"/>
              </a:rPr>
              <a:t>Edmodo</a:t>
            </a:r>
            <a:endParaRPr lang="it-IT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Bansky</a:t>
            </a:r>
            <a:r>
              <a:rPr lang="it-IT" dirty="0" smtClean="0"/>
              <a:t>: il testo argomentativo nell’arte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Nelle successive slide puoi vedere delle opere dell’artista di strada inglese </a:t>
            </a:r>
            <a:r>
              <a:rPr lang="it-IT" dirty="0" err="1" smtClean="0"/>
              <a:t>Bansky</a:t>
            </a:r>
            <a:r>
              <a:rPr lang="it-IT" dirty="0" smtClean="0"/>
              <a:t>. È un esempio di come anche l’arte possa sostenere a suo modo delle tesi, delle idee. Osserva attentamente </a:t>
            </a:r>
            <a:r>
              <a:rPr lang="it-IT" u="sng" dirty="0" smtClean="0"/>
              <a:t>la prima</a:t>
            </a:r>
            <a:r>
              <a:rPr lang="it-IT" dirty="0" smtClean="0"/>
              <a:t>, pensa a tutti coloro che protestano per qualche ragione in strada, provocando, alle volte, incidenti, rompendo vetrine e automobili, ferendo agenti delle forze dell’ordine, lanciando bottiglie incendiarie, sassi o altro, e prova a rispondere alle seguenti domande:</a:t>
            </a:r>
          </a:p>
          <a:p>
            <a:pPr algn="just"/>
            <a:r>
              <a:rPr lang="it-IT" dirty="0" smtClean="0"/>
              <a:t>Che cosa ti sembra voler dire quest’opera?</a:t>
            </a:r>
          </a:p>
          <a:p>
            <a:pPr algn="just"/>
            <a:r>
              <a:rPr lang="it-IT" dirty="0" smtClean="0"/>
              <a:t>Quale tesi, secondo te, vuole sostenere?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64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" y="980728"/>
            <a:ext cx="9109541" cy="535462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87824" y="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auhaus 93" panose="04030905020B02020C02" pitchFamily="82" charset="0"/>
              </a:rPr>
              <a:t>Opera da interpretare</a:t>
            </a:r>
            <a:endParaRPr lang="it-IT" sz="28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Questa la dedico a tutti voi, in questo momento di smarrimento.</a:t>
            </a:r>
            <a:br>
              <a:rPr lang="it-IT" sz="2400" dirty="0" smtClean="0"/>
            </a:br>
            <a:r>
              <a:rPr lang="it-IT" sz="2400" dirty="0" smtClean="0"/>
              <a:t>Una </a:t>
            </a:r>
            <a:r>
              <a:rPr lang="it-IT" sz="2400" dirty="0"/>
              <a:t>bambina che lascia andare un palloncino a forma di cuore: la bambina col pallone rappresenta una delle opere più popolari di </a:t>
            </a:r>
            <a:r>
              <a:rPr lang="it-IT" sz="2400" dirty="0" err="1"/>
              <a:t>Banksy</a:t>
            </a:r>
            <a:r>
              <a:rPr lang="it-IT" sz="2400" dirty="0"/>
              <a:t>. Accanto, c’era la famosa iscrizione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“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always</a:t>
            </a:r>
            <a:r>
              <a:rPr lang="it-IT" sz="2400" dirty="0"/>
              <a:t> </a:t>
            </a:r>
            <a:r>
              <a:rPr lang="it-IT" sz="2400" dirty="0" err="1"/>
              <a:t>hope</a:t>
            </a:r>
            <a:r>
              <a:rPr lang="it-IT" sz="2400" dirty="0"/>
              <a:t>” </a:t>
            </a:r>
            <a:r>
              <a:rPr lang="it-IT" sz="2400" dirty="0" smtClean="0"/>
              <a:t>(C’è </a:t>
            </a:r>
            <a:r>
              <a:rPr lang="it-IT" sz="2400" dirty="0"/>
              <a:t>sempre speranza). 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793355" cy="4525963"/>
          </a:xfrm>
        </p:spPr>
      </p:pic>
    </p:spTree>
    <p:extLst>
      <p:ext uri="{BB962C8B-B14F-4D97-AF65-F5344CB8AC3E}">
        <p14:creationId xmlns:p14="http://schemas.microsoft.com/office/powerpoint/2010/main" val="31349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464</Words>
  <Application>Microsoft Office PowerPoint</Application>
  <PresentationFormat>Presentazione su schermo (4:3)</PresentationFormat>
  <Paragraphs>43</Paragraphs>
  <Slides>7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Ciao ragazzi</vt:lpstr>
      <vt:lpstr>Il testo argomentativo</vt:lpstr>
      <vt:lpstr>Il testo argomentativo</vt:lpstr>
      <vt:lpstr>Il testo argomentativo al cinema</vt:lpstr>
      <vt:lpstr>Bansky: il testo argomentativo nell’arte</vt:lpstr>
      <vt:lpstr>Presentazione standard di PowerPoint</vt:lpstr>
      <vt:lpstr>Questa la dedico a tutti voi, in questo momento di smarrimento. Una bambina che lascia andare un palloncino a forma di cuore: la bambina col pallone rappresenta una delle opere più popolari di Banksy. Accanto, c’era la famosa iscrizione  “There is always hope” (C’è sempre speranza). 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Ciao ragazzi</dc:title>
  <dc:creator>Riccardopas</dc:creator>
  <cp:lastModifiedBy>Riccardopas</cp:lastModifiedBy>
  <cp:revision>35</cp:revision>
  <dcterms:created xsi:type="dcterms:W3CDTF">2020-04-04T08:07:48Z</dcterms:created>
  <dcterms:modified xsi:type="dcterms:W3CDTF">2020-04-13T15:24:53Z</dcterms:modified>
</cp:coreProperties>
</file>